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60559"/>
            <a:ext cx="3047762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28543"/>
            <a:ext cx="27755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775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BFA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36150"/>
            <a:ext cx="4196358" cy="12192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22646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55761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51084" y="3133606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51084" y="36240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and perks for subscribers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BFA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36150"/>
            <a:ext cx="4196358" cy="12192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26469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78933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5474256" y="313360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5474256" y="397835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"Loyal" segment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640133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BFAFF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536150"/>
            <a:ext cx="4196358" cy="121920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226469"/>
            <a:ext cx="680442" cy="68044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602105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9897427" y="3133606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9897427" y="36240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23" name="Shape 15"/>
          <p:cNvSpPr/>
          <p:nvPr/>
        </p:nvSpPr>
        <p:spPr>
          <a:xfrm>
            <a:off x="793790" y="552842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97949"/>
            <a:ext cx="6407944" cy="121920"/>
          </a:xfrm>
          <a:prstGeom prst="rect">
            <a:avLst/>
          </a:prstGeom>
        </p:spPr>
      </p:pic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5188268"/>
            <a:ext cx="680442" cy="68044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3861614" y="53584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17"/>
          <p:cNvSpPr/>
          <p:nvPr/>
        </p:nvSpPr>
        <p:spPr>
          <a:xfrm>
            <a:off x="1051084" y="6095405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8" name="Text 18"/>
          <p:cNvSpPr/>
          <p:nvPr/>
        </p:nvSpPr>
        <p:spPr>
          <a:xfrm>
            <a:off x="1051084" y="658582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</a:t>
            </a:r>
            <a:endParaRPr lang="en-US" sz="1750" dirty="0"/>
          </a:p>
        </p:txBody>
      </p:sp>
      <p:sp>
        <p:nvSpPr>
          <p:cNvPr id="29" name="Shape 19"/>
          <p:cNvSpPr/>
          <p:nvPr/>
        </p:nvSpPr>
        <p:spPr>
          <a:xfrm>
            <a:off x="7428548" y="552842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497949"/>
            <a:ext cx="6407944" cy="121920"/>
          </a:xfrm>
          <a:prstGeom prst="rect">
            <a:avLst/>
          </a:prstGeom>
        </p:spPr>
      </p:pic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5188268"/>
            <a:ext cx="680442" cy="680442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10496371" y="53584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21"/>
          <p:cNvSpPr/>
          <p:nvPr/>
        </p:nvSpPr>
        <p:spPr>
          <a:xfrm>
            <a:off x="7685842" y="6095405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4" name="Text 22"/>
          <p:cNvSpPr/>
          <p:nvPr/>
        </p:nvSpPr>
        <p:spPr>
          <a:xfrm>
            <a:off x="7685842" y="658582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37761"/>
            <a:ext cx="1968937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05746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54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184100"/>
            <a:ext cx="3642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765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207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184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765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207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649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4023" y="761167"/>
            <a:ext cx="2033230" cy="420053"/>
          </a:xfrm>
          <a:prstGeom prst="roundRect">
            <a:avLst>
              <a:gd name="adj" fmla="val 615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0826" y="949404"/>
            <a:ext cx="172283" cy="172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9191" y="833318"/>
            <a:ext cx="150125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4023" y="1267301"/>
            <a:ext cx="7101007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Pipeline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754023" y="226373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2599373"/>
            <a:ext cx="6453426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023" y="2767965"/>
            <a:ext cx="387786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4023" y="3233738"/>
            <a:ext cx="645342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df.info() and summary statistics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22833" y="226373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33" y="2599373"/>
            <a:ext cx="6453545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22833" y="2767965"/>
            <a:ext cx="31443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422833" y="3233738"/>
            <a:ext cx="645354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rating per product category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54023" y="430029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614386"/>
            <a:ext cx="6453426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4023" y="4804529"/>
            <a:ext cx="340435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754023" y="5270302"/>
            <a:ext cx="64534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consistency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422833" y="430029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833" y="4614386"/>
            <a:ext cx="6453545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2833" y="4804529"/>
            <a:ext cx="280677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21" name="Text 14"/>
          <p:cNvSpPr/>
          <p:nvPr/>
        </p:nvSpPr>
        <p:spPr>
          <a:xfrm>
            <a:off x="7422833" y="5270302"/>
            <a:ext cx="645354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754023" y="599205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6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3" y="6284714"/>
            <a:ext cx="6453426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54023" y="649628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Consistency</a:t>
            </a:r>
            <a:endParaRPr lang="en-US" sz="2100" dirty="0"/>
          </a:p>
        </p:txBody>
      </p:sp>
      <p:sp>
        <p:nvSpPr>
          <p:cNvPr id="25" name="Text 17"/>
          <p:cNvSpPr/>
          <p:nvPr/>
        </p:nvSpPr>
        <p:spPr>
          <a:xfrm>
            <a:off x="754023" y="6962061"/>
            <a:ext cx="64534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redundancy, dropped promo_code_used column</a:t>
            </a:r>
            <a:endParaRPr lang="en-US" sz="1650" dirty="0"/>
          </a:p>
        </p:txBody>
      </p:sp>
      <p:sp>
        <p:nvSpPr>
          <p:cNvPr id="26" name="Text 18"/>
          <p:cNvSpPr/>
          <p:nvPr/>
        </p:nvSpPr>
        <p:spPr>
          <a:xfrm>
            <a:off x="7422833" y="599205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06</a:t>
            </a:r>
            <a:endParaRPr lang="en-US" sz="1650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2833" y="6284714"/>
            <a:ext cx="6453545" cy="3048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7422833" y="6496288"/>
            <a:ext cx="286214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29" name="Text 20"/>
          <p:cNvSpPr/>
          <p:nvPr/>
        </p:nvSpPr>
        <p:spPr>
          <a:xfrm>
            <a:off x="7422833" y="6962061"/>
            <a:ext cx="645354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281476"/>
            <a:ext cx="1738074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40387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349460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798445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051459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total revenue generated by male vs. female customers to identify gender-based spending patterns and opportunities for targeted marketing.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667256" y="4074200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667256" y="4655344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 segmentation reveals distinct purchasing behaviors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4596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2711410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170" y="2898457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Spenders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41090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10171748" y="2484596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EAE8F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562" y="2711410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728" y="2898457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8562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Prime Segment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398562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Value-conscious but high-spending customer group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6280190" y="528851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004" y="5515332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4170" y="5702379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07004" y="6422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Opportunity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6507004" y="69130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for loyalty program enrollment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3353" y="458033"/>
            <a:ext cx="6359009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Insights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63353" y="1391960"/>
            <a:ext cx="266783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63353" y="1817251"/>
            <a:ext cx="5049203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review ratings identify customer favorites and quality leaders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353" y="2535555"/>
            <a:ext cx="5049203" cy="50492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5226" y="1391960"/>
            <a:ext cx="294584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5226" y="1817251"/>
            <a:ext cx="5049203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 vs. Express shipping purchase amounts reveal customer urgency patterns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26" y="2535555"/>
            <a:ext cx="5049203" cy="50492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8669" y="611862"/>
            <a:ext cx="2347317" cy="418147"/>
          </a:xfrm>
          <a:prstGeom prst="roundRect">
            <a:avLst>
              <a:gd name="adj" fmla="val 6385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12138" y="678537"/>
            <a:ext cx="20803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78669" y="1118949"/>
            <a:ext cx="9126379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4350" dirty="0"/>
          </a:p>
        </p:txBody>
      </p:sp>
      <p:sp>
        <p:nvSpPr>
          <p:cNvPr id="5" name="Text 3"/>
          <p:cNvSpPr/>
          <p:nvPr/>
        </p:nvSpPr>
        <p:spPr>
          <a:xfrm>
            <a:off x="1496378" y="3594140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2.3x</a:t>
            </a:r>
            <a:endParaRPr lang="en-US" sz="4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102" y="2203609"/>
            <a:ext cx="3337441" cy="33374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74232" y="581906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8669" y="6300192"/>
            <a:ext cx="4172307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purchase amount for subscribers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946696" y="3594140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20" y="2203609"/>
            <a:ext cx="3337441" cy="33374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24550" y="581906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Rate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228987" y="6300192"/>
            <a:ext cx="4172307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make more frequent purchases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397014" y="3594140"/>
            <a:ext cx="2736652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5+</a:t>
            </a:r>
            <a:endParaRPr lang="en-US" sz="43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738" y="2203609"/>
            <a:ext cx="3337441" cy="333744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46174" y="5819061"/>
            <a:ext cx="283856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Threshold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9679305" y="6300192"/>
            <a:ext cx="4172307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5+ purchases more likely to subscribe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78669" y="7262455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demonstrate significantly higher lifetime value and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690800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609" y="1742599"/>
            <a:ext cx="2158365" cy="1274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9177" y="2343507"/>
            <a:ext cx="31111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345192" y="1963817"/>
            <a:ext cx="1498044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345192" y="2442210"/>
            <a:ext cx="149804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10+ purchases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9219" y="3029902"/>
            <a:ext cx="8621435" cy="15240"/>
          </a:xfrm>
          <a:prstGeom prst="roundRect">
            <a:avLst>
              <a:gd name="adj" fmla="val 217811"/>
            </a:avLst>
          </a:prstGeom>
          <a:solidFill>
            <a:srgbClr val="D0CED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07" y="3072765"/>
            <a:ext cx="4316849" cy="12749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9058" y="3515677"/>
            <a:ext cx="31111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6424374" y="3293983"/>
            <a:ext cx="144268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24374" y="3772376"/>
            <a:ext cx="144268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2-9 purchases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8401" y="4360069"/>
            <a:ext cx="7542252" cy="15240"/>
          </a:xfrm>
          <a:prstGeom prst="roundRect">
            <a:avLst>
              <a:gd name="adj" fmla="val 217811"/>
            </a:avLst>
          </a:prstGeom>
          <a:solidFill>
            <a:srgbClr val="D0CED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25" y="4402931"/>
            <a:ext cx="6475214" cy="12749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9177" y="4845844"/>
            <a:ext cx="31111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7503557" y="4624149"/>
            <a:ext cx="113966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03557" y="5102543"/>
            <a:ext cx="1139666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purchase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74502" y="6147911"/>
            <a:ext cx="4308634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774502" y="6714768"/>
            <a:ext cx="627078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percentage of discounted purchases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592735" y="6147911"/>
            <a:ext cx="325766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7592735" y="6714768"/>
            <a:ext cx="627078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 contribution across customer age segments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961323"/>
            <a:ext cx="140481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30913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3036927"/>
            <a:ext cx="8452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493532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5424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visual analytics bringing all insights together in an interactive format for real-time decision making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2026-01-15T06:44:22Z</dcterms:created>
  <dcterms:modified xsi:type="dcterms:W3CDTF">2026-01-15T06:44:22Z</dcterms:modified>
</cp:coreProperties>
</file>